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0" r:id="rId2"/>
  </p:sldMasterIdLst>
  <p:notesMasterIdLst>
    <p:notesMasterId r:id="rId19"/>
  </p:notesMasterIdLst>
  <p:sldIdLst>
    <p:sldId id="347" r:id="rId3"/>
    <p:sldId id="350" r:id="rId4"/>
    <p:sldId id="296" r:id="rId5"/>
    <p:sldId id="351" r:id="rId6"/>
    <p:sldId id="352" r:id="rId7"/>
    <p:sldId id="353" r:id="rId8"/>
    <p:sldId id="354" r:id="rId9"/>
    <p:sldId id="359" r:id="rId10"/>
    <p:sldId id="345" r:id="rId11"/>
    <p:sldId id="355" r:id="rId12"/>
    <p:sldId id="356" r:id="rId13"/>
    <p:sldId id="357" r:id="rId14"/>
    <p:sldId id="358" r:id="rId15"/>
    <p:sldId id="360" r:id="rId16"/>
    <p:sldId id="361" r:id="rId17"/>
    <p:sldId id="349" r:id="rId1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695" autoAdjust="0"/>
    <p:restoredTop sz="94660"/>
  </p:normalViewPr>
  <p:slideViewPr>
    <p:cSldViewPr snapToGrid="0" showGuides="1">
      <p:cViewPr varScale="1">
        <p:scale>
          <a:sx n="93" d="100"/>
          <a:sy n="93" d="100"/>
        </p:scale>
        <p:origin x="276" y="66"/>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F8CE93-3421-4A9C-A82A-A596695197CE}" type="datetimeFigureOut">
              <a:rPr lang="zh-CN" altLang="en-US" smtClean="0"/>
              <a:t>2025-09-15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CD60EB-E9B4-4072-ADC6-C3A0134EA174}" type="slidenum">
              <a:rPr lang="zh-CN" altLang="en-US" smtClean="0"/>
              <a:t>‹#›</a:t>
            </a:fld>
            <a:endParaRPr lang="zh-CN" altLang="en-US"/>
          </a:p>
        </p:txBody>
      </p:sp>
    </p:spTree>
    <p:extLst>
      <p:ext uri="{BB962C8B-B14F-4D97-AF65-F5344CB8AC3E}">
        <p14:creationId xmlns:p14="http://schemas.microsoft.com/office/powerpoint/2010/main" val="3421174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16</a:t>
            </a:fld>
            <a:endParaRPr lang="zh-CN" altLang="en-US"/>
          </a:p>
        </p:txBody>
      </p:sp>
    </p:spTree>
    <p:extLst>
      <p:ext uri="{BB962C8B-B14F-4D97-AF65-F5344CB8AC3E}">
        <p14:creationId xmlns:p14="http://schemas.microsoft.com/office/powerpoint/2010/main" val="16468108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643786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8410984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7821385" y="2949286"/>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1039419" y="173065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3374740" y="299777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6049319" y="420708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5454870" y="1730657"/>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10488379" y="4192888"/>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 xmlns:a16="http://schemas.microsoft.com/office/drawing/2014/main"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eaLnBrk="1" fontAlgn="auto" hangingPunct="1">
              <a:spcAft>
                <a:spcPts val="0"/>
              </a:spcAft>
              <a:buFont typeface="Arial" panose="020B0604020202020204" pitchFamily="34" charset="0"/>
              <a:buNone/>
              <a:defRPr/>
            </a:pPr>
            <a:r>
              <a:rPr lang="zh-CN" altLang="en-US" sz="2000" dirty="0">
                <a:solidFill>
                  <a:schemeClr val="bg1"/>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174517187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665322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253653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255700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293165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10" Type="http://schemas.openxmlformats.org/officeDocument/2006/relationships/audio" Target="../media/audio1.wav"/><Relationship Id="rId4" Type="http://schemas.openxmlformats.org/officeDocument/2006/relationships/slideLayout" Target="../slideLayouts/slideLayout8.xml"/><Relationship Id="rId9" Type="http://schemas.openxmlformats.org/officeDocument/2006/relationships/slide" Target="../slides/slid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139024"/>
      </p:ext>
    </p:extLst>
  </p:cSld>
  <p:clrMap bg1="lt1" tx1="dk1" bg2="lt2" tx2="dk2" accent1="accent1" accent2="accent2" accent3="accent3" accent4="accent4" accent5="accent5" accent6="accent6" hlink="hlink" folHlink="folHlink"/>
  <p:sldLayoutIdLst>
    <p:sldLayoutId id="2147483660" r:id="rId1"/>
    <p:sldLayoutId id="2147483699" r:id="rId2"/>
    <p:sldLayoutId id="2147483652" r:id="rId3"/>
    <p:sldLayoutId id="2147483682"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 xmlns:a16="http://schemas.microsoft.com/office/drawing/2014/main"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 xmlns:a16="http://schemas.microsoft.com/office/drawing/2014/main"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 xmlns:a16="http://schemas.microsoft.com/office/drawing/2014/main"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9" action="ppaction://hlinksldjump" highlightClick="1">
              <a:snd r:embed="rId10"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157583829"/>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棱台 2"/>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en-US" altLang="zh-CN" sz="4656" b="1">
                <a:solidFill>
                  <a:srgbClr val="D60093"/>
                </a:solidFill>
                <a:latin typeface="隶书" panose="02010509060101010101" pitchFamily="49" charset="-122"/>
                <a:ea typeface="隶书" panose="02010509060101010101" pitchFamily="49" charset="-122"/>
              </a:rPr>
              <a:t>Section B (1a-1f)</a:t>
            </a:r>
            <a:endParaRPr lang="zh-CN" altLang="en-US" sz="4656" b="1">
              <a:solidFill>
                <a:srgbClr val="D60093"/>
              </a:solidFill>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86895822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3"/>
                                        </p:tgtEl>
                                        <p:attrNameLst>
                                          <p:attrName>ppt_x</p:attrName>
                                          <p:attrName>ppt_y</p:attrName>
                                        </p:attrNameLst>
                                      </p:cBhvr>
                                    </p:animMotion>
                                    <p:animRot by="1500000">
                                      <p:cBhvr>
                                        <p:cTn id="13" dur="125" fill="hold">
                                          <p:stCondLst>
                                            <p:cond delay="0"/>
                                          </p:stCondLst>
                                        </p:cTn>
                                        <p:tgtEl>
                                          <p:spTgt spid="3"/>
                                        </p:tgtEl>
                                        <p:attrNameLst>
                                          <p:attrName>r</p:attrName>
                                        </p:attrNameLst>
                                      </p:cBhvr>
                                    </p:animRot>
                                    <p:animRot by="-1500000">
                                      <p:cBhvr>
                                        <p:cTn id="14" dur="125" fill="hold">
                                          <p:stCondLst>
                                            <p:cond delay="125"/>
                                          </p:stCondLst>
                                        </p:cTn>
                                        <p:tgtEl>
                                          <p:spTgt spid="3"/>
                                        </p:tgtEl>
                                        <p:attrNameLst>
                                          <p:attrName>r</p:attrName>
                                        </p:attrNameLst>
                                      </p:cBhvr>
                                    </p:animRot>
                                    <p:animRot by="-1500000">
                                      <p:cBhvr>
                                        <p:cTn id="15" dur="125" fill="hold">
                                          <p:stCondLst>
                                            <p:cond delay="250"/>
                                          </p:stCondLst>
                                        </p:cTn>
                                        <p:tgtEl>
                                          <p:spTgt spid="3"/>
                                        </p:tgtEl>
                                        <p:attrNameLst>
                                          <p:attrName>r</p:attrName>
                                        </p:attrNameLst>
                                      </p:cBhvr>
                                    </p:animRot>
                                    <p:animRot by="1500000">
                                      <p:cBhvr>
                                        <p:cTn id="16" dur="125" fill="hold">
                                          <p:stCondLst>
                                            <p:cond delay="375"/>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15900"/>
            <a:ext cx="11430000" cy="6208431"/>
          </a:xfrm>
          <a:prstGeom prst="rect">
            <a:avLst/>
          </a:prstGeom>
        </p:spPr>
        <p:txBody>
          <a:bodyPr>
            <a:spAutoFit/>
          </a:bodyPr>
          <a:lstStyle/>
          <a:p>
            <a:pPr indent="762000">
              <a:lnSpc>
                <a:spcPct val="114000"/>
              </a:lnSpc>
              <a:spcAft>
                <a:spcPts val="0"/>
              </a:spcAft>
              <a:tabLst>
                <a:tab pos="1188085" algn="l"/>
                <a:tab pos="2163445" algn="l"/>
                <a:tab pos="3142615" algn="l"/>
                <a:tab pos="4190365" algn="l"/>
              </a:tabLst>
            </a:pPr>
            <a:r>
              <a:rPr lang="en-US" altLang="zh-CN" sz="2700">
                <a:solidFill>
                  <a:srgbClr val="000000"/>
                </a:solidFill>
                <a:latin typeface="Times New Roman" panose="02020603050405020304" pitchFamily="18" charset="0"/>
                <a:cs typeface="Times New Roman" panose="02020603050405020304" pitchFamily="18" charset="0"/>
              </a:rPr>
              <a:t>The answer is clearly yes.Learning to cook is really good for kids.First, kids can learn more about nutrients (</a:t>
            </a:r>
            <a:r>
              <a:rPr lang="zh-CN" altLang="zh-CN" sz="2700">
                <a:solidFill>
                  <a:srgbClr val="000000"/>
                </a:solidFill>
                <a:latin typeface="Times New Roman" panose="02020603050405020304" pitchFamily="18" charset="0"/>
                <a:cs typeface="Times New Roman" panose="02020603050405020304" pitchFamily="18" charset="0"/>
              </a:rPr>
              <a:t>营养物</a:t>
            </a:r>
            <a:r>
              <a:rPr lang="en-US" altLang="zh-CN" sz="2700">
                <a:solidFill>
                  <a:srgbClr val="000000"/>
                </a:solidFill>
                <a:latin typeface="Times New Roman" panose="02020603050405020304" pitchFamily="18" charset="0"/>
                <a:cs typeface="Times New Roman" panose="02020603050405020304" pitchFamily="18" charset="0"/>
              </a:rPr>
              <a:t>) and healthy eating when they learn to cook.Today, kids are growing up with fast food and junk food available (</a:t>
            </a:r>
            <a:r>
              <a:rPr lang="zh-CN" altLang="zh-CN" sz="2700">
                <a:solidFill>
                  <a:srgbClr val="000000"/>
                </a:solidFill>
                <a:latin typeface="Times New Roman" panose="02020603050405020304" pitchFamily="18" charset="0"/>
                <a:cs typeface="Times New Roman" panose="02020603050405020304" pitchFamily="18" charset="0"/>
              </a:rPr>
              <a:t>可获得的</a:t>
            </a:r>
            <a:r>
              <a:rPr lang="en-US" altLang="zh-CN" sz="2700">
                <a:solidFill>
                  <a:srgbClr val="000000"/>
                </a:solidFill>
                <a:latin typeface="Times New Roman" panose="02020603050405020304" pitchFamily="18" charset="0"/>
                <a:cs typeface="Times New Roman" panose="02020603050405020304" pitchFamily="18" charset="0"/>
              </a:rPr>
              <a:t>) all around them.Unhealthy eating will lead to serious health problems.First, when learning to cook, kids will care more about nutrients of the food and eat healthily.Second, spending time in the kitchen gives kids confidence (</a:t>
            </a:r>
            <a:r>
              <a:rPr lang="zh-CN" altLang="zh-CN" sz="2700">
                <a:solidFill>
                  <a:srgbClr val="000000"/>
                </a:solidFill>
                <a:latin typeface="Times New Roman" panose="02020603050405020304" pitchFamily="18" charset="0"/>
                <a:cs typeface="Times New Roman" panose="02020603050405020304" pitchFamily="18" charset="0"/>
              </a:rPr>
              <a:t>信心</a:t>
            </a:r>
            <a:r>
              <a:rPr lang="en-US" altLang="zh-CN" sz="2700" smtClean="0">
                <a:solidFill>
                  <a:srgbClr val="000000"/>
                </a:solidFill>
                <a:latin typeface="Times New Roman" panose="02020603050405020304" pitchFamily="18" charset="0"/>
                <a:cs typeface="Times New Roman" panose="02020603050405020304" pitchFamily="18" charset="0"/>
              </a:rPr>
              <a:t>). When </a:t>
            </a:r>
            <a:r>
              <a:rPr lang="en-US" altLang="zh-CN" sz="2700">
                <a:solidFill>
                  <a:srgbClr val="000000"/>
                </a:solidFill>
                <a:latin typeface="Times New Roman" panose="02020603050405020304" pitchFamily="18" charset="0"/>
                <a:cs typeface="Times New Roman" panose="02020603050405020304" pitchFamily="18" charset="0"/>
              </a:rPr>
              <a:t>they cook a new dish, they will feel that they learn something important and believe that they can do something all by themselves.Then, they’ll take this confidence with them to school and dare (</a:t>
            </a:r>
            <a:r>
              <a:rPr lang="zh-CN" altLang="zh-CN" sz="2700">
                <a:solidFill>
                  <a:srgbClr val="000000"/>
                </a:solidFill>
                <a:latin typeface="Times New Roman" panose="02020603050405020304" pitchFamily="18" charset="0"/>
                <a:cs typeface="Times New Roman" panose="02020603050405020304" pitchFamily="18" charset="0"/>
              </a:rPr>
              <a:t>敢于</a:t>
            </a:r>
            <a:r>
              <a:rPr lang="en-US" altLang="zh-CN" sz="2700">
                <a:solidFill>
                  <a:srgbClr val="000000"/>
                </a:solidFill>
                <a:latin typeface="Times New Roman" panose="02020603050405020304" pitchFamily="18" charset="0"/>
                <a:cs typeface="Times New Roman" panose="02020603050405020304" pitchFamily="18" charset="0"/>
              </a:rPr>
              <a:t>) to try new things.Third, learning to cook is a great way for kids to build good relationships with their family and friends.When cooking together, they can share stories about their favorite dishes and how they learn to cook.As well as stopping everyone from becoming bored, cooking helps people become closer.</a:t>
            </a:r>
            <a:endParaRPr lang="zh-CN" altLang="zh-CN" sz="27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2391359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668417"/>
            <a:ext cx="11430000" cy="1152367"/>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As you can see, there are so many reasons why kids should learn to cook.Now, try it yourself.</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1923010"/>
            <a:ext cx="11430000" cy="345325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.Which of the following can be the best title?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A.A Little Girl Who Cooks Different Dishes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B.Should Kids Learn to Cook?</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C.Every Kid Loves Cooking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.What does the underlined word “exception” in paragraph 2 mean in Chinese?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a:t>
            </a:r>
            <a:r>
              <a:rPr lang="zh-CN" altLang="zh-CN" sz="2800">
                <a:solidFill>
                  <a:srgbClr val="000000"/>
                </a:solidFill>
                <a:latin typeface="Times New Roman" panose="02020603050405020304" pitchFamily="18" charset="0"/>
                <a:cs typeface="Times New Roman" panose="02020603050405020304" pitchFamily="18" charset="0"/>
              </a:rPr>
              <a:t>例外</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	B</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例子</a:t>
            </a:r>
            <a:r>
              <a:rPr lang="en-US" altLang="zh-CN" sz="2800">
                <a:solidFill>
                  <a:srgbClr val="000000"/>
                </a:solidFill>
                <a:latin typeface="Times New Roman" panose="02020603050405020304" pitchFamily="18" charset="0"/>
                <a:cs typeface="Times New Roman" panose="02020603050405020304" pitchFamily="18" charset="0"/>
              </a:rPr>
              <a:t>	C.</a:t>
            </a:r>
            <a:r>
              <a:rPr lang="zh-CN" altLang="zh-CN" sz="2800">
                <a:solidFill>
                  <a:srgbClr val="000000"/>
                </a:solidFill>
                <a:latin typeface="Times New Roman" panose="02020603050405020304" pitchFamily="18" charset="0"/>
                <a:cs typeface="Times New Roman" panose="02020603050405020304" pitchFamily="18" charset="0"/>
              </a:rPr>
              <a:t>榜样</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p:nvPr/>
        </p:nvSpPr>
        <p:spPr>
          <a:xfrm>
            <a:off x="7077884" y="2007831"/>
            <a:ext cx="513282"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B </a:t>
            </a:r>
            <a:endParaRPr lang="zh-CN" altLang="en-US" sz="2800"/>
          </a:p>
        </p:txBody>
      </p:sp>
      <p:sp>
        <p:nvSpPr>
          <p:cNvPr id="5" name="矩形 4"/>
          <p:cNvSpPr/>
          <p:nvPr/>
        </p:nvSpPr>
        <p:spPr>
          <a:xfrm>
            <a:off x="11208095" y="4793141"/>
            <a:ext cx="444352"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A</a:t>
            </a:r>
            <a:endParaRPr lang="zh-CN" altLang="en-US" sz="2800"/>
          </a:p>
        </p:txBody>
      </p:sp>
    </p:spTree>
    <p:extLst>
      <p:ext uri="{BB962C8B-B14F-4D97-AF65-F5344CB8AC3E}">
        <p14:creationId xmlns:p14="http://schemas.microsoft.com/office/powerpoint/2010/main" val="1674301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588157"/>
            <a:ext cx="11430000" cy="451328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.When cooking together, kids can share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about their favorite dishes.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A.feelings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B.advice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C.stories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.When kids cook a new dish, they will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A.feel that they learn something boring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B.believe that they can do something all by themselves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C.build good relationships with their family and friends</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6636094" y="588157"/>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C</a:t>
            </a:r>
            <a:endParaRPr lang="zh-CN" altLang="en-US" sz="2800"/>
          </a:p>
        </p:txBody>
      </p:sp>
      <p:sp>
        <p:nvSpPr>
          <p:cNvPr id="5" name="矩形 4"/>
          <p:cNvSpPr/>
          <p:nvPr/>
        </p:nvSpPr>
        <p:spPr>
          <a:xfrm>
            <a:off x="6424337" y="2844800"/>
            <a:ext cx="444352"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A</a:t>
            </a:r>
            <a:endParaRPr lang="zh-CN" altLang="en-US" sz="2800"/>
          </a:p>
        </p:txBody>
      </p:sp>
    </p:spTree>
    <p:extLst>
      <p:ext uri="{BB962C8B-B14F-4D97-AF65-F5344CB8AC3E}">
        <p14:creationId xmlns:p14="http://schemas.microsoft.com/office/powerpoint/2010/main" val="516550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94704"/>
            <a:ext cx="11430000" cy="563359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二、完形填空</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阅读下面短文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从短文后各题所给的</a:t>
            </a:r>
            <a:r>
              <a:rPr lang="en-US" altLang="zh-CN" sz="2800">
                <a:solidFill>
                  <a:srgbClr val="000000"/>
                </a:solidFill>
                <a:latin typeface="Times New Roman" panose="02020603050405020304" pitchFamily="18" charset="0"/>
                <a:cs typeface="Times New Roman" panose="02020603050405020304" pitchFamily="18" charset="0"/>
              </a:rPr>
              <a:t>A</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B</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C</a:t>
            </a:r>
            <a:r>
              <a:rPr lang="zh-CN" altLang="zh-CN" sz="2800">
                <a:solidFill>
                  <a:srgbClr val="000000"/>
                </a:solidFill>
                <a:latin typeface="Times New Roman" panose="02020603050405020304" pitchFamily="18" charset="0"/>
                <a:cs typeface="Times New Roman" panose="02020603050405020304" pitchFamily="18" charset="0"/>
              </a:rPr>
              <a:t>三个选项中</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选出可以填入空白处的最佳选项。</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 remember when I was little, my mum sometimes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1</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tea eggs for us.But she doesn’t cook tea eggs now.A few days ago, I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2</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my mother to teach me how to cook tea eggs.Now I’d like to share the cooking process below with you!</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Step One:Prepare 8 eggs and wash them with clean water and then boil them for about 8 minutes.Make sure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3</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the eggs are covered with water.When time is up, take the eggs from the hot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4</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0908670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549380"/>
            <a:ext cx="11430000" cy="5073440"/>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Step Two:Wrap black tea in a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5</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of cloth and tie the cloth with a string (</a:t>
            </a:r>
            <a:r>
              <a:rPr lang="zh-CN" altLang="zh-CN" sz="2800">
                <a:solidFill>
                  <a:srgbClr val="000000"/>
                </a:solidFill>
                <a:latin typeface="Times New Roman" panose="02020603050405020304" pitchFamily="18" charset="0"/>
                <a:cs typeface="Times New Roman" panose="02020603050405020304" pitchFamily="18" charset="0"/>
              </a:rPr>
              <a:t>绳子</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6</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a black tea bag.</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Step Three:Place the 8 eggs and black tea bag in a bottle of water.</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7</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some butter to the water.Then add three spoons of salt and two spoons of sugar to the water.</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Now I often cook tea eggs at home.As the steam rises from the pot,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8</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come rushing back to my childhood.Tea eggs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9</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en-US" altLang="zh-CN" sz="2800">
                <a:solidFill>
                  <a:srgbClr val="000000"/>
                </a:solidFill>
                <a:latin typeface="NEU-BZ-S92"/>
                <a:ea typeface="Times New Roman" panose="02020603050405020304" pitchFamily="18" charset="0"/>
                <a:cs typeface="Times New Roman" panose="02020603050405020304" pitchFamily="18" charset="0"/>
              </a:rPr>
              <a:t>very popular with children at that time</a:t>
            </a:r>
            <a:r>
              <a:rPr lang="en-US" altLang="zh-CN" sz="2800">
                <a:solidFill>
                  <a:srgbClr val="000000"/>
                </a:solidFill>
                <a:latin typeface="Times New Roman" panose="02020603050405020304" pitchFamily="18" charset="0"/>
                <a:cs typeface="Times New Roman" panose="02020603050405020304" pitchFamily="18" charset="0"/>
              </a:rPr>
              <a:t>.Now I still can’t forget the delicious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10</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and pleasant smell.Tea eggs make me think of the good old days.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6862031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80404"/>
            <a:ext cx="11430000" cy="569386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.A.cook	B.cooked	C.cooks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.A.ask	</a:t>
            </a:r>
            <a:r>
              <a:rPr lang="en-US" altLang="zh-CN" sz="2800" smtClean="0">
                <a:solidFill>
                  <a:srgbClr val="000000"/>
                </a:solidFill>
                <a:latin typeface="Times New Roman" panose="02020603050405020304" pitchFamily="18" charset="0"/>
                <a:cs typeface="Times New Roman" panose="02020603050405020304" pitchFamily="18" charset="0"/>
              </a:rPr>
              <a:t>	B.will </a:t>
            </a:r>
            <a:r>
              <a:rPr lang="en-US" altLang="zh-CN" sz="2800">
                <a:solidFill>
                  <a:srgbClr val="000000"/>
                </a:solidFill>
                <a:latin typeface="Times New Roman" panose="02020603050405020304" pitchFamily="18" charset="0"/>
                <a:cs typeface="Times New Roman" panose="02020603050405020304" pitchFamily="18" charset="0"/>
              </a:rPr>
              <a:t>ask	C.asked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.A.both	B.all	</a:t>
            </a:r>
            <a:r>
              <a:rPr lang="en-US" altLang="zh-CN" sz="2800" smtClean="0">
                <a:solidFill>
                  <a:srgbClr val="000000"/>
                </a:solidFill>
                <a:latin typeface="Times New Roman" panose="02020603050405020304" pitchFamily="18" charset="0"/>
                <a:cs typeface="Times New Roman" panose="02020603050405020304" pitchFamily="18" charset="0"/>
              </a:rPr>
              <a:t>	C.either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.A.water	B.milk	</a:t>
            </a:r>
            <a:r>
              <a:rPr lang="en-US" altLang="zh-CN" sz="2800" smtClean="0">
                <a:solidFill>
                  <a:srgbClr val="000000"/>
                </a:solidFill>
                <a:latin typeface="Times New Roman" panose="02020603050405020304" pitchFamily="18" charset="0"/>
                <a:cs typeface="Times New Roman" panose="02020603050405020304" pitchFamily="18" charset="0"/>
              </a:rPr>
              <a:t>	C.butter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.A.basket	B.bowl	C.piece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6</a:t>
            </a:r>
            <a:r>
              <a:rPr lang="en-US" altLang="zh-CN" sz="2800">
                <a:solidFill>
                  <a:srgbClr val="000000"/>
                </a:solidFill>
                <a:latin typeface="Times New Roman" panose="02020603050405020304" pitchFamily="18" charset="0"/>
                <a:cs typeface="Times New Roman" panose="02020603050405020304" pitchFamily="18" charset="0"/>
              </a:rPr>
              <a:t>.A.to make	B.make	C.making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7</a:t>
            </a:r>
            <a:r>
              <a:rPr lang="en-US" altLang="zh-CN" sz="2800">
                <a:solidFill>
                  <a:srgbClr val="000000"/>
                </a:solidFill>
                <a:latin typeface="Times New Roman" panose="02020603050405020304" pitchFamily="18" charset="0"/>
                <a:cs typeface="Times New Roman" panose="02020603050405020304" pitchFamily="18" charset="0"/>
              </a:rPr>
              <a:t>.A.Peel	B.Pour	C.Add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8</a:t>
            </a:r>
            <a:r>
              <a:rPr lang="en-US" altLang="zh-CN" sz="2800">
                <a:solidFill>
                  <a:srgbClr val="000000"/>
                </a:solidFill>
                <a:latin typeface="Times New Roman" panose="02020603050405020304" pitchFamily="18" charset="0"/>
                <a:cs typeface="Times New Roman" panose="02020603050405020304" pitchFamily="18" charset="0"/>
              </a:rPr>
              <a:t>.A.memories	B.time	</a:t>
            </a:r>
            <a:r>
              <a:rPr lang="en-US" altLang="zh-CN" sz="2800" smtClean="0">
                <a:solidFill>
                  <a:srgbClr val="000000"/>
                </a:solidFill>
                <a:latin typeface="Times New Roman" panose="02020603050405020304" pitchFamily="18" charset="0"/>
                <a:cs typeface="Times New Roman" panose="02020603050405020304" pitchFamily="18" charset="0"/>
              </a:rPr>
              <a:t>	C.stories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9</a:t>
            </a:r>
            <a:r>
              <a:rPr lang="en-US" altLang="zh-CN" sz="2800">
                <a:solidFill>
                  <a:srgbClr val="000000"/>
                </a:solidFill>
                <a:latin typeface="Times New Roman" panose="02020603050405020304" pitchFamily="18" charset="0"/>
                <a:cs typeface="Times New Roman" panose="02020603050405020304" pitchFamily="18" charset="0"/>
              </a:rPr>
              <a:t>.A.is	</a:t>
            </a:r>
            <a:r>
              <a:rPr lang="en-US" altLang="zh-CN" sz="2800" smtClean="0">
                <a:solidFill>
                  <a:srgbClr val="000000"/>
                </a:solidFill>
                <a:latin typeface="Times New Roman" panose="02020603050405020304" pitchFamily="18" charset="0"/>
                <a:cs typeface="Times New Roman" panose="02020603050405020304" pitchFamily="18" charset="0"/>
              </a:rPr>
              <a:t>	B.are</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	C.were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10</a:t>
            </a:r>
            <a:r>
              <a:rPr lang="en-US" altLang="zh-CN" sz="2800">
                <a:solidFill>
                  <a:srgbClr val="000000"/>
                </a:solidFill>
                <a:latin typeface="Times New Roman" panose="02020603050405020304" pitchFamily="18" charset="0"/>
                <a:cs typeface="Times New Roman" panose="02020603050405020304" pitchFamily="18" charset="0"/>
              </a:rPr>
              <a:t>.A.sound	B.feeling	C.taste</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5744274"/>
            <a:ext cx="4529830"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en-US" altLang="zh-CN" sz="2800" b="1">
                <a:solidFill>
                  <a:srgbClr val="FF0000"/>
                </a:solidFill>
                <a:latin typeface="Times New Roman" panose="02020603050405020304" pitchFamily="18" charset="0"/>
                <a:cs typeface="Times New Roman" panose="02020603050405020304" pitchFamily="18" charset="0"/>
              </a:rPr>
              <a:t>1</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b="1">
                <a:solidFill>
                  <a:srgbClr val="FF0000"/>
                </a:solidFill>
                <a:latin typeface="Times New Roman" panose="02020603050405020304" pitchFamily="18" charset="0"/>
                <a:cs typeface="Times New Roman" panose="02020603050405020304" pitchFamily="18" charset="0"/>
              </a:rPr>
              <a:t>5</a:t>
            </a:r>
            <a:r>
              <a:rPr lang="en-US" altLang="zh-CN" sz="2800">
                <a:solidFill>
                  <a:srgbClr val="FF0000"/>
                </a:solidFill>
                <a:latin typeface="Times New Roman" panose="02020603050405020304" pitchFamily="18" charset="0"/>
                <a:cs typeface="Times New Roman" panose="02020603050405020304" pitchFamily="18" charset="0"/>
              </a:rPr>
              <a:t> BCBAC</a:t>
            </a:r>
            <a:r>
              <a:rPr lang="zh-CN" altLang="zh-CN" sz="2800">
                <a:solidFill>
                  <a:srgbClr val="FF0000"/>
                </a:solidFill>
                <a:latin typeface="Times New Roman" panose="02020603050405020304" pitchFamily="18" charset="0"/>
                <a:cs typeface="Times New Roman" panose="02020603050405020304" pitchFamily="18" charset="0"/>
              </a:rPr>
              <a:t>　</a:t>
            </a:r>
            <a:r>
              <a:rPr lang="en-US" altLang="zh-CN" sz="2800" b="1">
                <a:solidFill>
                  <a:srgbClr val="FF0000"/>
                </a:solidFill>
                <a:latin typeface="Times New Roman" panose="02020603050405020304" pitchFamily="18" charset="0"/>
                <a:cs typeface="Times New Roman" panose="02020603050405020304" pitchFamily="18" charset="0"/>
              </a:rPr>
              <a:t>6</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b="1">
                <a:solidFill>
                  <a:srgbClr val="FF0000"/>
                </a:solidFill>
                <a:latin typeface="Times New Roman" panose="02020603050405020304" pitchFamily="18" charset="0"/>
                <a:cs typeface="Times New Roman" panose="02020603050405020304" pitchFamily="18" charset="0"/>
              </a:rPr>
              <a:t>10</a:t>
            </a:r>
            <a:r>
              <a:rPr lang="en-US" altLang="zh-CN" sz="2800">
                <a:solidFill>
                  <a:srgbClr val="FF0000"/>
                </a:solidFill>
                <a:latin typeface="Times New Roman" panose="02020603050405020304" pitchFamily="18" charset="0"/>
                <a:cs typeface="Times New Roman" panose="02020603050405020304" pitchFamily="18" charset="0"/>
              </a:rPr>
              <a:t> </a:t>
            </a:r>
            <a:r>
              <a:rPr lang="en-US" altLang="zh-CN" sz="2800" smtClean="0">
                <a:solidFill>
                  <a:srgbClr val="FF0000"/>
                </a:solidFill>
                <a:latin typeface="Times New Roman" panose="02020603050405020304" pitchFamily="18" charset="0"/>
                <a:cs typeface="Times New Roman" panose="02020603050405020304" pitchFamily="18" charset="0"/>
              </a:rPr>
              <a:t>ACACC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101654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48210" y="1371742"/>
            <a:ext cx="5714606" cy="2957989"/>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399867134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500417" y="336338"/>
            <a:ext cx="2646878" cy="1107996"/>
          </a:xfrm>
          <a:prstGeom prst="rect">
            <a:avLst/>
          </a:prstGeom>
          <a:noFill/>
        </p:spPr>
        <p:txBody>
          <a:bodyPr wrap="none" lIns="91440" tIns="45720" rIns="91440" bIns="45720">
            <a:spAutoFit/>
            <a:scene3d>
              <a:camera prst="obliqueTopLeft"/>
              <a:lightRig rig="threePt" dir="t"/>
            </a:scene3d>
          </a:bodyPr>
          <a:lstStyle/>
          <a:p>
            <a:pPr algn="ctr"/>
            <a:r>
              <a:rPr lang="zh-CN" altLang="en-US" sz="6600" b="1" dirty="0" smtClean="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rPr>
              <a:t>目    录</a:t>
            </a:r>
            <a:endParaRPr lang="zh-CN" altLang="en-US" sz="6600" b="1" dirty="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endParaRPr>
          </a:p>
        </p:txBody>
      </p:sp>
      <p:sp>
        <p:nvSpPr>
          <p:cNvPr id="25" name="圆角矩形 24">
            <a:hlinkClick r:id="rId2" action="ppaction://hlinksldjump"/>
          </p:cNvPr>
          <p:cNvSpPr/>
          <p:nvPr/>
        </p:nvSpPr>
        <p:spPr>
          <a:xfrm>
            <a:off x="2659348" y="1992087"/>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solidFill>
                  <a:prstClr val="white"/>
                </a:solidFill>
                <a:latin typeface="华文隶书" panose="02010800040101010101" pitchFamily="2" charset="-122"/>
                <a:ea typeface="华文隶书" panose="02010800040101010101" pitchFamily="2" charset="-122"/>
              </a:rPr>
              <a:t>基础巩固</a:t>
            </a:r>
            <a:endParaRPr lang="zh-CN" altLang="en-US" sz="3600" dirty="0">
              <a:solidFill>
                <a:prstClr val="white"/>
              </a:solidFill>
              <a:latin typeface="华文隶书" panose="02010800040101010101" pitchFamily="2" charset="-122"/>
              <a:ea typeface="华文隶书" panose="02010800040101010101" pitchFamily="2" charset="-122"/>
            </a:endParaRPr>
          </a:p>
        </p:txBody>
      </p:sp>
      <p:sp>
        <p:nvSpPr>
          <p:cNvPr id="26" name="圆角矩形 25">
            <a:hlinkClick r:id="rId3" action="ppaction://hlinksldjump"/>
          </p:cNvPr>
          <p:cNvSpPr/>
          <p:nvPr/>
        </p:nvSpPr>
        <p:spPr>
          <a:xfrm>
            <a:off x="5025863" y="3225639"/>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solidFill>
                  <a:prstClr val="white"/>
                </a:solidFill>
                <a:latin typeface="华文隶书" panose="02010800040101010101" pitchFamily="2" charset="-122"/>
                <a:ea typeface="华文隶书" panose="02010800040101010101" pitchFamily="2" charset="-122"/>
              </a:rPr>
              <a:t>能力提升</a:t>
            </a:r>
            <a:endParaRPr lang="zh-CN" altLang="en-US" sz="3600" dirty="0">
              <a:solidFill>
                <a:prstClr val="white"/>
              </a:solidFill>
              <a:latin typeface="华文隶书" panose="02010800040101010101" pitchFamily="2" charset="-122"/>
              <a:ea typeface="华文隶书" panose="02010800040101010101" pitchFamily="2" charset="-122"/>
            </a:endParaRPr>
          </a:p>
        </p:txBody>
      </p:sp>
      <p:pic>
        <p:nvPicPr>
          <p:cNvPr id="28" name="Picture 2" descr="花朵ppt素材设计素材免费下载 花朵ppt素材设计图片 千图网平面设计 "/>
          <p:cNvPicPr>
            <a:picLocks noChangeAspect="1" noChangeArrowheads="1"/>
          </p:cNvPicPr>
          <p:nvPr/>
        </p:nvPicPr>
        <p:blipFill rotWithShape="1">
          <a:blip r:embed="rId4">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a:off x="7612577" y="7210546"/>
            <a:ext cx="872836" cy="685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02533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622979" y="103386"/>
            <a:ext cx="5746402" cy="669887"/>
            <a:chOff x="3606630" y="897473"/>
            <a:chExt cx="4749093" cy="669887"/>
          </a:xfrm>
        </p:grpSpPr>
        <p:pic>
          <p:nvPicPr>
            <p:cNvPr id="16" name="图片 15" descr="阴影"/>
            <p:cNvPicPr>
              <a:picLocks noChangeAspect="1"/>
            </p:cNvPicPr>
            <p:nvPr/>
          </p:nvPicPr>
          <p:blipFill>
            <a:blip r:embed="rId2"/>
            <a:stretch>
              <a:fillRect/>
            </a:stretch>
          </p:blipFill>
          <p:spPr>
            <a:xfrm>
              <a:off x="3606630" y="897473"/>
              <a:ext cx="4749093" cy="669887"/>
            </a:xfrm>
            <a:prstGeom prst="rect">
              <a:avLst/>
            </a:prstGeom>
          </p:spPr>
        </p:pic>
        <p:sp>
          <p:nvSpPr>
            <p:cNvPr id="17" name="文本框 16"/>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基础巩固</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1082780"/>
            <a:ext cx="11430000" cy="507344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一、根据句意及首字母或中文提示写出单词。</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.My sister baked an apple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果馅饼</a:t>
            </a:r>
            <a:r>
              <a:rPr lang="en-US" altLang="zh-CN" sz="2800">
                <a:solidFill>
                  <a:srgbClr val="000000"/>
                </a:solidFill>
                <a:latin typeface="Times New Roman" panose="02020603050405020304" pitchFamily="18" charset="0"/>
                <a:cs typeface="Times New Roman" panose="02020603050405020304" pitchFamily="18" charset="0"/>
              </a:rPr>
              <a:t>) for lunch.It smelled delicious!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.Jack’s brother studies computer science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c</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and wants to be a programmer.</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.Lily’s family will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h</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a birthday party this weekend.</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.The cake batter(</a:t>
            </a:r>
            <a:r>
              <a:rPr lang="zh-CN" altLang="zh-CN" sz="2800">
                <a:solidFill>
                  <a:srgbClr val="000000"/>
                </a:solidFill>
                <a:latin typeface="Times New Roman" panose="02020603050405020304" pitchFamily="18" charset="0"/>
                <a:cs typeface="Times New Roman" panose="02020603050405020304" pitchFamily="18" charset="0"/>
              </a:rPr>
              <a:t>面糊</a:t>
            </a:r>
            <a:r>
              <a:rPr lang="en-US" altLang="zh-CN" sz="2800">
                <a:solidFill>
                  <a:srgbClr val="000000"/>
                </a:solidFill>
                <a:latin typeface="Times New Roman" panose="02020603050405020304" pitchFamily="18" charset="0"/>
                <a:cs typeface="Times New Roman" panose="02020603050405020304" pitchFamily="18" charset="0"/>
              </a:rPr>
              <a:t>) is a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m</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of flour, eggs, and sugar.</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.Can you keep a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s</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?I have something exciting to tell you!</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6</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无论何时</a:t>
            </a:r>
            <a:r>
              <a:rPr lang="en-US" altLang="zh-CN" sz="2800">
                <a:solidFill>
                  <a:srgbClr val="000000"/>
                </a:solidFill>
                <a:latin typeface="Times New Roman" panose="02020603050405020304" pitchFamily="18" charset="0"/>
                <a:cs typeface="Times New Roman" panose="02020603050405020304" pitchFamily="18" charset="0"/>
              </a:rPr>
              <a:t>) I feel sad, I listen to my favorite music.</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14" name="矩形 13"/>
          <p:cNvSpPr>
            <a:spLocks noChangeAspect="1"/>
          </p:cNvSpPr>
          <p:nvPr/>
        </p:nvSpPr>
        <p:spPr>
          <a:xfrm>
            <a:off x="4918514" y="1621513"/>
            <a:ext cx="622286"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pie</a:t>
            </a:r>
            <a:endParaRPr lang="zh-CN" altLang="en-US" sz="2800"/>
          </a:p>
        </p:txBody>
      </p:sp>
      <p:sp>
        <p:nvSpPr>
          <p:cNvPr id="18" name="矩形 17"/>
          <p:cNvSpPr>
            <a:spLocks noChangeAspect="1"/>
          </p:cNvSpPr>
          <p:nvPr/>
        </p:nvSpPr>
        <p:spPr>
          <a:xfrm>
            <a:off x="7127457" y="2720848"/>
            <a:ext cx="1218603"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college</a:t>
            </a:r>
            <a:endParaRPr lang="zh-CN" altLang="en-US" sz="2800"/>
          </a:p>
        </p:txBody>
      </p:sp>
      <p:sp>
        <p:nvSpPr>
          <p:cNvPr id="19" name="矩形 18"/>
          <p:cNvSpPr>
            <a:spLocks noChangeAspect="1"/>
          </p:cNvSpPr>
          <p:nvPr/>
        </p:nvSpPr>
        <p:spPr>
          <a:xfrm>
            <a:off x="3699911" y="3858044"/>
            <a:ext cx="782587"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host</a:t>
            </a:r>
            <a:endParaRPr lang="zh-CN" altLang="en-US" sz="2800"/>
          </a:p>
        </p:txBody>
      </p:sp>
      <p:sp>
        <p:nvSpPr>
          <p:cNvPr id="20" name="矩形 19"/>
          <p:cNvSpPr>
            <a:spLocks noChangeAspect="1"/>
          </p:cNvSpPr>
          <p:nvPr/>
        </p:nvSpPr>
        <p:spPr>
          <a:xfrm>
            <a:off x="4897966" y="4425598"/>
            <a:ext cx="1659429"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mixture</a:t>
            </a:r>
            <a:r>
              <a:rPr lang="zh-CN" altLang="en-US" sz="2800">
                <a:solidFill>
                  <a:srgbClr val="FF0000"/>
                </a:solidFill>
                <a:latin typeface="Times New Roman" panose="02020603050405020304" pitchFamily="18" charset="0"/>
              </a:rPr>
              <a:t>　</a:t>
            </a:r>
            <a:endParaRPr lang="zh-CN" altLang="en-US" sz="2800"/>
          </a:p>
        </p:txBody>
      </p:sp>
      <p:sp>
        <p:nvSpPr>
          <p:cNvPr id="21" name="矩形 20"/>
          <p:cNvSpPr>
            <a:spLocks noChangeAspect="1"/>
          </p:cNvSpPr>
          <p:nvPr/>
        </p:nvSpPr>
        <p:spPr>
          <a:xfrm>
            <a:off x="3261489" y="5004872"/>
            <a:ext cx="1378904"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secret</a:t>
            </a:r>
            <a:r>
              <a:rPr lang="zh-CN" altLang="en-US" sz="2800">
                <a:solidFill>
                  <a:srgbClr val="FF0000"/>
                </a:solidFill>
                <a:latin typeface="Times New Roman" panose="02020603050405020304" pitchFamily="18" charset="0"/>
              </a:rPr>
              <a:t>　</a:t>
            </a:r>
            <a:endParaRPr lang="zh-CN" altLang="en-US" sz="2800"/>
          </a:p>
        </p:txBody>
      </p:sp>
      <p:sp>
        <p:nvSpPr>
          <p:cNvPr id="22" name="矩形 21"/>
          <p:cNvSpPr>
            <a:spLocks noChangeAspect="1"/>
          </p:cNvSpPr>
          <p:nvPr/>
        </p:nvSpPr>
        <p:spPr>
          <a:xfrm>
            <a:off x="673712" y="5553593"/>
            <a:ext cx="1657826"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Whenever</a:t>
            </a:r>
            <a:endParaRPr lang="zh-CN" altLang="en-US" sz="2800"/>
          </a:p>
        </p:txBody>
      </p:sp>
    </p:spTree>
    <p:extLst>
      <p:ext uri="{BB962C8B-B14F-4D97-AF65-F5344CB8AC3E}">
        <p14:creationId xmlns:p14="http://schemas.microsoft.com/office/powerpoint/2010/main" val="2024154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5"/>
                                        </p:tgtEl>
                                        <p:attrNameLst>
                                          <p:attrName>r</p:attrName>
                                        </p:attrNameLst>
                                      </p:cBhvr>
                                    </p:animRot>
                                    <p:animRot by="-240000">
                                      <p:cBhvr>
                                        <p:cTn id="7" dur="200" fill="hold">
                                          <p:stCondLst>
                                            <p:cond delay="200"/>
                                          </p:stCondLst>
                                        </p:cTn>
                                        <p:tgtEl>
                                          <p:spTgt spid="15"/>
                                        </p:tgtEl>
                                        <p:attrNameLst>
                                          <p:attrName>r</p:attrName>
                                        </p:attrNameLst>
                                      </p:cBhvr>
                                    </p:animRot>
                                    <p:animRot by="240000">
                                      <p:cBhvr>
                                        <p:cTn id="8" dur="200" fill="hold">
                                          <p:stCondLst>
                                            <p:cond delay="400"/>
                                          </p:stCondLst>
                                        </p:cTn>
                                        <p:tgtEl>
                                          <p:spTgt spid="15"/>
                                        </p:tgtEl>
                                        <p:attrNameLst>
                                          <p:attrName>r</p:attrName>
                                        </p:attrNameLst>
                                      </p:cBhvr>
                                    </p:animRot>
                                    <p:animRot by="-240000">
                                      <p:cBhvr>
                                        <p:cTn id="9" dur="200" fill="hold">
                                          <p:stCondLst>
                                            <p:cond delay="600"/>
                                          </p:stCondLst>
                                        </p:cTn>
                                        <p:tgtEl>
                                          <p:spTgt spid="15"/>
                                        </p:tgtEl>
                                        <p:attrNameLst>
                                          <p:attrName>r</p:attrName>
                                        </p:attrNameLst>
                                      </p:cBhvr>
                                    </p:animRot>
                                    <p:animRot by="120000">
                                      <p:cBhvr>
                                        <p:cTn id="10" dur="200" fill="hold">
                                          <p:stCondLst>
                                            <p:cond delay="800"/>
                                          </p:stCondLst>
                                        </p:cTn>
                                        <p:tgtEl>
                                          <p:spTgt spid="15"/>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randombar(horizontal)">
                                      <p:cBhvr>
                                        <p:cTn id="15" dur="500"/>
                                        <p:tgtEl>
                                          <p:spTgt spid="14"/>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randombar(horizontal)">
                                      <p:cBhvr>
                                        <p:cTn id="20" dur="500"/>
                                        <p:tgtEl>
                                          <p:spTgt spid="18"/>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randombar(horizontal)">
                                      <p:cBhvr>
                                        <p:cTn id="25" dur="500"/>
                                        <p:tgtEl>
                                          <p:spTgt spid="19"/>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randombar(horizontal)">
                                      <p:cBhvr>
                                        <p:cTn id="30" dur="500"/>
                                        <p:tgtEl>
                                          <p:spTgt spid="20"/>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randombar(horizontal)">
                                      <p:cBhvr>
                                        <p:cTn id="35" dur="500"/>
                                        <p:tgtEl>
                                          <p:spTgt spid="21"/>
                                        </p:tgtEl>
                                      </p:cBhvr>
                                    </p:animEffect>
                                  </p:childTnLst>
                                </p:cTn>
                              </p:par>
                            </p:childTnLst>
                          </p:cTn>
                        </p:par>
                      </p:childTnLst>
                    </p:cTn>
                  </p:par>
                  <p:par>
                    <p:cTn id="36" fill="hold">
                      <p:stCondLst>
                        <p:cond delay="indefinite"/>
                      </p:stCondLst>
                      <p:childTnLst>
                        <p:par>
                          <p:cTn id="37" fill="hold">
                            <p:stCondLst>
                              <p:cond delay="0"/>
                            </p:stCondLst>
                            <p:childTnLst>
                              <p:par>
                                <p:cTn id="38" presetID="14" presetClass="entr" presetSubtype="10" fill="hold" grpId="0" nodeType="click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randombar(horizontal)">
                                      <p:cBhvr>
                                        <p:cTn id="4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P spid="19" grpId="0"/>
      <p:bldP spid="20" grpId="0"/>
      <p:bldP spid="21" grpId="0"/>
      <p:bldP spid="2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635056"/>
            <a:ext cx="9619941"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二、从方框中选择合适的单词或短语并用其适当形式填空</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a:t>
            </a:r>
            <a:r>
              <a:rPr lang="en-US"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1256720"/>
            <a:ext cx="11430000" cy="652486"/>
          </a:xfrm>
          <a:prstGeom prst="rect">
            <a:avLst/>
          </a:prstGeom>
          <a:ln>
            <a:solidFill>
              <a:schemeClr val="tx1"/>
            </a:solidFill>
          </a:ln>
        </p:spPr>
        <p:txBody>
          <a:bodyPr>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warm up</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according to</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along </a:t>
            </a:r>
            <a:r>
              <a:rPr lang="en-US" altLang="zh-CN" sz="2800" smtClean="0">
                <a:solidFill>
                  <a:srgbClr val="000000"/>
                </a:solidFill>
                <a:latin typeface="Times New Roman" panose="02020603050405020304" pitchFamily="18" charset="0"/>
                <a:cs typeface="Times New Roman" panose="02020603050405020304" pitchFamily="18" charset="0"/>
              </a:rPr>
              <a:t>with</a:t>
            </a:r>
            <a:r>
              <a:rPr lang="en-US" altLang="zh-CN" sz="2800" smtClean="0">
                <a:solidFill>
                  <a:srgbClr val="000000"/>
                </a:solidFill>
                <a:latin typeface="NEU-BZ-S92"/>
                <a:ea typeface="方正书宋_GBK" panose="03000509000000000000" pitchFamily="65" charset="-122"/>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at </a:t>
            </a:r>
            <a:r>
              <a:rPr lang="en-US" altLang="zh-CN" sz="2800">
                <a:solidFill>
                  <a:srgbClr val="000000"/>
                </a:solidFill>
                <a:latin typeface="Times New Roman" panose="02020603050405020304" pitchFamily="18" charset="0"/>
                <a:cs typeface="Times New Roman" panose="02020603050405020304" pitchFamily="18" charset="0"/>
              </a:rPr>
              <a:t>least</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fill...with...</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a:spLocks noChangeAspect="1"/>
          </p:cNvSpPr>
          <p:nvPr/>
        </p:nvSpPr>
        <p:spPr>
          <a:xfrm>
            <a:off x="381000" y="1909206"/>
            <a:ext cx="11430000" cy="345325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.Don’t forget to bring your gym clothes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the science project materials tomorrow.</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.Before the basketball game, our coach asked us </a:t>
            </a:r>
            <a:r>
              <a:rPr lang="en-US" altLang="zh-CN" sz="2800" smtClean="0">
                <a:solidFill>
                  <a:srgbClr val="000000"/>
                </a:solidFill>
                <a:latin typeface="Times New Roman" panose="02020603050405020304" pitchFamily="18" charset="0"/>
                <a:cs typeface="Times New Roman" panose="02020603050405020304" pitchFamily="18" charset="0"/>
              </a:rPr>
              <a:t>to_________________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smtClean="0">
                <a:solidFill>
                  <a:srgbClr val="000000"/>
                </a:solidFill>
                <a:latin typeface="Times New Roman" panose="02020603050405020304" pitchFamily="18" charset="0"/>
                <a:cs typeface="Times New Roman" panose="02020603050405020304" pitchFamily="18" charset="0"/>
              </a:rPr>
              <a:t>by </a:t>
            </a:r>
            <a:r>
              <a:rPr lang="en-US" altLang="zh-CN" sz="2800">
                <a:solidFill>
                  <a:srgbClr val="000000"/>
                </a:solidFill>
                <a:latin typeface="Times New Roman" panose="02020603050405020304" pitchFamily="18" charset="0"/>
                <a:cs typeface="Times New Roman" panose="02020603050405020304" pitchFamily="18" charset="0"/>
              </a:rPr>
              <a:t>jogging around the playground twice.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.My little sister loves to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her lunch box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colorful fruits like strawberries and grapes.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5" name="矩形 4"/>
          <p:cNvSpPr>
            <a:spLocks noChangeAspect="1"/>
          </p:cNvSpPr>
          <p:nvPr/>
        </p:nvSpPr>
        <p:spPr>
          <a:xfrm>
            <a:off x="6869028" y="1909206"/>
            <a:ext cx="2068195"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along with</a:t>
            </a:r>
            <a:r>
              <a:rPr lang="zh-CN" altLang="en-US" sz="2800">
                <a:solidFill>
                  <a:srgbClr val="FF0000"/>
                </a:solidFill>
                <a:latin typeface="Times New Roman" panose="02020603050405020304" pitchFamily="18" charset="0"/>
              </a:rPr>
              <a:t>　</a:t>
            </a:r>
            <a:endParaRPr lang="zh-CN" altLang="en-US" sz="2800"/>
          </a:p>
        </p:txBody>
      </p:sp>
      <p:sp>
        <p:nvSpPr>
          <p:cNvPr id="6" name="矩形 5"/>
          <p:cNvSpPr>
            <a:spLocks noChangeAspect="1"/>
          </p:cNvSpPr>
          <p:nvPr/>
        </p:nvSpPr>
        <p:spPr>
          <a:xfrm>
            <a:off x="8348506" y="3019803"/>
            <a:ext cx="1451038"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warm up</a:t>
            </a:r>
            <a:endParaRPr lang="zh-CN" altLang="en-US" sz="2800"/>
          </a:p>
        </p:txBody>
      </p:sp>
      <p:sp>
        <p:nvSpPr>
          <p:cNvPr id="7" name="矩形 6"/>
          <p:cNvSpPr>
            <a:spLocks noChangeAspect="1"/>
          </p:cNvSpPr>
          <p:nvPr/>
        </p:nvSpPr>
        <p:spPr>
          <a:xfrm>
            <a:off x="4644962" y="4129412"/>
            <a:ext cx="4931158" cy="609398"/>
          </a:xfrm>
          <a:prstGeom prst="rect">
            <a:avLst/>
          </a:prstGeom>
        </p:spPr>
        <p:txBody>
          <a:bodyPr wrap="none">
            <a:spAutoFit/>
          </a:bodyPr>
          <a:lstStyle/>
          <a:p>
            <a:pPr>
              <a:lnSpc>
                <a:spcPct val="120000"/>
              </a:lnSpc>
            </a:pPr>
            <a:r>
              <a:rPr lang="en-US" altLang="zh-CN" sz="2800" smtClean="0">
                <a:solidFill>
                  <a:srgbClr val="FF0000"/>
                </a:solidFill>
                <a:latin typeface="Times New Roman" panose="02020603050405020304" pitchFamily="18" charset="0"/>
              </a:rPr>
              <a:t>fill                                        with</a:t>
            </a:r>
            <a:endParaRPr lang="zh-CN" altLang="en-US" sz="2800"/>
          </a:p>
        </p:txBody>
      </p:sp>
    </p:spTree>
    <p:extLst>
      <p:ext uri="{BB962C8B-B14F-4D97-AF65-F5344CB8AC3E}">
        <p14:creationId xmlns:p14="http://schemas.microsoft.com/office/powerpoint/2010/main" val="1315391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randombar(horizontal)">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969456"/>
            <a:ext cx="11430000" cy="227267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.You should spend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30 minutes reading English every day to increase your vocabulary.</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the weather report, we need to take umbrellas for the school picnic this afternoon.</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1225897"/>
            <a:ext cx="11430000" cy="652486"/>
          </a:xfrm>
          <a:prstGeom prst="rect">
            <a:avLst/>
          </a:prstGeom>
          <a:ln>
            <a:solidFill>
              <a:schemeClr val="tx1"/>
            </a:solidFill>
          </a:ln>
        </p:spPr>
        <p:txBody>
          <a:bodyPr>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warm up</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according to</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along </a:t>
            </a:r>
            <a:r>
              <a:rPr lang="en-US" altLang="zh-CN" sz="2800" smtClean="0">
                <a:solidFill>
                  <a:srgbClr val="000000"/>
                </a:solidFill>
                <a:latin typeface="Times New Roman" panose="02020603050405020304" pitchFamily="18" charset="0"/>
                <a:cs typeface="Times New Roman" panose="02020603050405020304" pitchFamily="18" charset="0"/>
              </a:rPr>
              <a:t>with</a:t>
            </a:r>
            <a:r>
              <a:rPr lang="en-US" altLang="zh-CN" sz="2800" smtClean="0">
                <a:solidFill>
                  <a:srgbClr val="000000"/>
                </a:solidFill>
                <a:latin typeface="NEU-BZ-S92"/>
                <a:ea typeface="方正书宋_GBK" panose="03000509000000000000" pitchFamily="65" charset="-122"/>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at </a:t>
            </a:r>
            <a:r>
              <a:rPr lang="en-US" altLang="zh-CN" sz="2800">
                <a:solidFill>
                  <a:srgbClr val="000000"/>
                </a:solidFill>
                <a:latin typeface="Times New Roman" panose="02020603050405020304" pitchFamily="18" charset="0"/>
                <a:cs typeface="Times New Roman" panose="02020603050405020304" pitchFamily="18" charset="0"/>
              </a:rPr>
              <a:t>least</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fill...with...</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a:spLocks noChangeAspect="1"/>
          </p:cNvSpPr>
          <p:nvPr/>
        </p:nvSpPr>
        <p:spPr>
          <a:xfrm>
            <a:off x="4264818" y="1969456"/>
            <a:ext cx="1547218"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at least</a:t>
            </a:r>
            <a:r>
              <a:rPr lang="zh-CN" altLang="en-US" sz="2800">
                <a:solidFill>
                  <a:srgbClr val="FF0000"/>
                </a:solidFill>
                <a:latin typeface="Times New Roman" panose="02020603050405020304" pitchFamily="18" charset="0"/>
              </a:rPr>
              <a:t>　</a:t>
            </a:r>
            <a:endParaRPr lang="zh-CN" altLang="en-US" sz="2800"/>
          </a:p>
        </p:txBody>
      </p:sp>
      <p:sp>
        <p:nvSpPr>
          <p:cNvPr id="5" name="矩形 4"/>
          <p:cNvSpPr>
            <a:spLocks noChangeAspect="1"/>
          </p:cNvSpPr>
          <p:nvPr/>
        </p:nvSpPr>
        <p:spPr>
          <a:xfrm>
            <a:off x="1141474" y="3074970"/>
            <a:ext cx="2068195"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According to</a:t>
            </a:r>
            <a:endParaRPr lang="zh-CN" altLang="en-US" sz="2800"/>
          </a:p>
        </p:txBody>
      </p:sp>
    </p:spTree>
    <p:extLst>
      <p:ext uri="{BB962C8B-B14F-4D97-AF65-F5344CB8AC3E}">
        <p14:creationId xmlns:p14="http://schemas.microsoft.com/office/powerpoint/2010/main" val="4161200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42550"/>
            <a:ext cx="11430000" cy="569386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三、根据中文意思</a:t>
            </a: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完成英语句</a:t>
            </a:r>
            <a:r>
              <a:rPr lang="zh-CN"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子</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多亏了你的帮助</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我按时完成了任务。</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your help, I finished the task on time.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我有多么美好的回忆啊</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I </a:t>
            </a:r>
            <a:r>
              <a:rPr lang="en-US" altLang="zh-CN" sz="2800">
                <a:solidFill>
                  <a:srgbClr val="000000"/>
                </a:solidFill>
                <a:latin typeface="Times New Roman" panose="02020603050405020304" pitchFamily="18" charset="0"/>
                <a:cs typeface="Times New Roman" panose="02020603050405020304" pitchFamily="18" charset="0"/>
              </a:rPr>
              <a:t>have!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她温馨的厨房是活跃气氛和享受季节变化的完美地方。</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Her friendly kitchen was the perfect place to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a:t>
            </a:r>
            <a:r>
              <a:rPr lang="en-US" altLang="zh-CN" sz="2800" smtClean="0">
                <a:solidFill>
                  <a:srgbClr val="000000"/>
                </a:solidFill>
                <a:latin typeface="Times New Roman" panose="02020603050405020304" pitchFamily="18" charset="0"/>
                <a:cs typeface="Times New Roman" panose="02020603050405020304" pitchFamily="18" charset="0"/>
              </a:rPr>
              <a:t>and </a:t>
            </a:r>
            <a:r>
              <a:rPr lang="en-US" altLang="zh-CN" sz="2800">
                <a:solidFill>
                  <a:srgbClr val="000000"/>
                </a:solidFill>
                <a:latin typeface="Times New Roman" panose="02020603050405020304" pitchFamily="18" charset="0"/>
                <a:cs typeface="Times New Roman" panose="02020603050405020304" pitchFamily="18" charset="0"/>
              </a:rPr>
              <a:t>enjoy a taste of the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a:t>
            </a:r>
            <a:r>
              <a:rPr lang="en-US" altLang="zh-CN" sz="2800" smtClean="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女主人教她如何做一个南瓜派。</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The hostess taught her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a </a:t>
            </a:r>
            <a:r>
              <a:rPr lang="en-US" altLang="zh-CN" sz="2800">
                <a:solidFill>
                  <a:srgbClr val="000000"/>
                </a:solidFill>
                <a:latin typeface="Times New Roman" panose="02020603050405020304" pitchFamily="18" charset="0"/>
                <a:cs typeface="Times New Roman" panose="02020603050405020304" pitchFamily="18" charset="0"/>
              </a:rPr>
              <a:t>pumpkin pie.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915442" y="1369460"/>
            <a:ext cx="2866490" cy="609398"/>
          </a:xfrm>
          <a:prstGeom prst="rect">
            <a:avLst/>
          </a:prstGeom>
        </p:spPr>
        <p:txBody>
          <a:bodyPr wrap="none">
            <a:spAutoFit/>
          </a:bodyPr>
          <a:lstStyle/>
          <a:p>
            <a:pPr>
              <a:lnSpc>
                <a:spcPct val="120000"/>
              </a:lnSpc>
            </a:pPr>
            <a:r>
              <a:rPr lang="en-US" altLang="zh-CN" sz="2800" smtClean="0">
                <a:solidFill>
                  <a:srgbClr val="FF0000"/>
                </a:solidFill>
                <a:latin typeface="Times New Roman" panose="02020603050405020304" pitchFamily="18" charset="0"/>
              </a:rPr>
              <a:t>Thanks               </a:t>
            </a:r>
            <a:r>
              <a:rPr lang="en-US" altLang="zh-CN" sz="2800">
                <a:solidFill>
                  <a:srgbClr val="FF0000"/>
                </a:solidFill>
                <a:latin typeface="Times New Roman" panose="02020603050405020304" pitchFamily="18" charset="0"/>
              </a:rPr>
              <a:t>to</a:t>
            </a:r>
            <a:endParaRPr lang="zh-CN" altLang="en-US" sz="2800"/>
          </a:p>
        </p:txBody>
      </p:sp>
      <p:sp>
        <p:nvSpPr>
          <p:cNvPr id="4" name="矩形 3"/>
          <p:cNvSpPr>
            <a:spLocks noChangeAspect="1"/>
          </p:cNvSpPr>
          <p:nvPr/>
        </p:nvSpPr>
        <p:spPr>
          <a:xfrm>
            <a:off x="730507" y="2486068"/>
            <a:ext cx="4748416"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What </a:t>
            </a:r>
            <a:r>
              <a:rPr lang="en-US" altLang="zh-CN" sz="2800" smtClean="0">
                <a:solidFill>
                  <a:srgbClr val="FF0000"/>
                </a:solidFill>
                <a:latin typeface="Times New Roman" panose="02020603050405020304" pitchFamily="18" charset="0"/>
              </a:rPr>
              <a:t>       wonderful  memories</a:t>
            </a:r>
            <a:endParaRPr lang="zh-CN" altLang="en-US" sz="2800"/>
          </a:p>
        </p:txBody>
      </p:sp>
      <p:sp>
        <p:nvSpPr>
          <p:cNvPr id="5" name="矩形 4"/>
          <p:cNvSpPr>
            <a:spLocks noChangeAspect="1"/>
          </p:cNvSpPr>
          <p:nvPr/>
        </p:nvSpPr>
        <p:spPr>
          <a:xfrm>
            <a:off x="7347064" y="3575129"/>
            <a:ext cx="2258952"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warm </a:t>
            </a:r>
            <a:r>
              <a:rPr lang="en-US" altLang="zh-CN" sz="2800" smtClean="0">
                <a:solidFill>
                  <a:srgbClr val="FF0000"/>
                </a:solidFill>
                <a:latin typeface="Times New Roman" panose="02020603050405020304" pitchFamily="18" charset="0"/>
              </a:rPr>
              <a:t>         up</a:t>
            </a:r>
            <a:endParaRPr lang="zh-CN" altLang="en-US" sz="2800"/>
          </a:p>
        </p:txBody>
      </p:sp>
      <p:sp>
        <p:nvSpPr>
          <p:cNvPr id="6" name="矩形 5"/>
          <p:cNvSpPr>
            <a:spLocks noChangeAspect="1"/>
          </p:cNvSpPr>
          <p:nvPr/>
        </p:nvSpPr>
        <p:spPr>
          <a:xfrm>
            <a:off x="2440058" y="4124136"/>
            <a:ext cx="3042821"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changing </a:t>
            </a:r>
            <a:r>
              <a:rPr lang="en-US" altLang="zh-CN" sz="2800" smtClean="0">
                <a:solidFill>
                  <a:srgbClr val="FF0000"/>
                </a:solidFill>
                <a:latin typeface="Times New Roman" panose="02020603050405020304" pitchFamily="18" charset="0"/>
              </a:rPr>
              <a:t>    seasons</a:t>
            </a:r>
            <a:endParaRPr lang="zh-CN" altLang="en-US" sz="2800"/>
          </a:p>
        </p:txBody>
      </p:sp>
      <p:sp>
        <p:nvSpPr>
          <p:cNvPr id="7" name="矩形 6"/>
          <p:cNvSpPr>
            <a:spLocks noChangeAspect="1"/>
          </p:cNvSpPr>
          <p:nvPr/>
        </p:nvSpPr>
        <p:spPr>
          <a:xfrm>
            <a:off x="3961468" y="5252509"/>
            <a:ext cx="4281941"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how </a:t>
            </a:r>
            <a:r>
              <a:rPr lang="en-US" altLang="zh-CN" sz="2800" smtClean="0">
                <a:solidFill>
                  <a:srgbClr val="FF0000"/>
                </a:solidFill>
                <a:latin typeface="Times New Roman" panose="02020603050405020304" pitchFamily="18" charset="0"/>
              </a:rPr>
              <a:t>              to            make</a:t>
            </a:r>
            <a:endParaRPr lang="zh-CN" altLang="en-US" sz="2800"/>
          </a:p>
        </p:txBody>
      </p:sp>
    </p:spTree>
    <p:extLst>
      <p:ext uri="{BB962C8B-B14F-4D97-AF65-F5344CB8AC3E}">
        <p14:creationId xmlns:p14="http://schemas.microsoft.com/office/powerpoint/2010/main" val="4276811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par>
                                <p:cTn id="18" presetID="14" presetClass="entr" presetSubtype="10"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randombar(horizontal)">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randombar(horizontal)">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771457"/>
            <a:ext cx="11430000" cy="401340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四、按要求</a:t>
            </a: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完成句</a:t>
            </a:r>
            <a:r>
              <a:rPr lang="zh-CN"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子</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.I love to cook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because it is a good way to share love with others</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对画线部分提问</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love </a:t>
            </a:r>
            <a:r>
              <a:rPr lang="en-US" altLang="zh-CN" sz="2800">
                <a:solidFill>
                  <a:srgbClr val="000000"/>
                </a:solidFill>
                <a:latin typeface="Times New Roman" panose="02020603050405020304" pitchFamily="18" charset="0"/>
                <a:cs typeface="Times New Roman" panose="02020603050405020304" pitchFamily="18" charset="0"/>
              </a:rPr>
              <a:t>to cook?</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.grandmother, loved, my, how, learning, make, food, to, other, from, cultures (.)(</a:t>
            </a:r>
            <a:r>
              <a:rPr lang="zh-CN" altLang="zh-CN" sz="2800">
                <a:solidFill>
                  <a:srgbClr val="000000"/>
                </a:solidFill>
                <a:latin typeface="Times New Roman" panose="02020603050405020304" pitchFamily="18" charset="0"/>
                <a:cs typeface="Times New Roman" panose="02020603050405020304" pitchFamily="18" charset="0"/>
              </a:rPr>
              <a:t>连词成句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gn="r">
              <a:lnSpc>
                <a:spcPct val="130000"/>
              </a:lnSpc>
              <a:spcAft>
                <a:spcPts val="0"/>
              </a:spcAft>
              <a:tabLst>
                <a:tab pos="1188085" algn="l"/>
                <a:tab pos="2163445" algn="l"/>
                <a:tab pos="3142615" algn="l"/>
                <a:tab pos="4190365" algn="l"/>
              </a:tabLst>
            </a:pPr>
            <a:r>
              <a:rPr lang="en-US" altLang="zh-CN" sz="2800" u="sng" smtClean="0">
                <a:solidFill>
                  <a:srgbClr val="000000"/>
                </a:solidFill>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806467" y="2450767"/>
            <a:ext cx="4203395"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Why </a:t>
            </a:r>
            <a:r>
              <a:rPr lang="en-US" altLang="zh-CN" sz="2800" smtClean="0">
                <a:solidFill>
                  <a:srgbClr val="FF0000"/>
                </a:solidFill>
                <a:latin typeface="Times New Roman" panose="02020603050405020304" pitchFamily="18" charset="0"/>
              </a:rPr>
              <a:t>             do             you</a:t>
            </a:r>
            <a:endParaRPr lang="zh-CN" altLang="en-US" sz="2800"/>
          </a:p>
        </p:txBody>
      </p:sp>
      <p:sp>
        <p:nvSpPr>
          <p:cNvPr id="4" name="矩形 3"/>
          <p:cNvSpPr>
            <a:spLocks noChangeAspect="1"/>
          </p:cNvSpPr>
          <p:nvPr/>
        </p:nvSpPr>
        <p:spPr>
          <a:xfrm>
            <a:off x="487968" y="4175465"/>
            <a:ext cx="10379765"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My grandmother loved learning how to make food from other cultures.</a:t>
            </a:r>
            <a:endParaRPr lang="zh-CN" altLang="en-US" sz="2800"/>
          </a:p>
        </p:txBody>
      </p:sp>
    </p:spTree>
    <p:extLst>
      <p:ext uri="{BB962C8B-B14F-4D97-AF65-F5344CB8AC3E}">
        <p14:creationId xmlns:p14="http://schemas.microsoft.com/office/powerpoint/2010/main" val="3417375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988062"/>
            <a:ext cx="11430000" cy="345325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When she was a college student in the US</a:t>
            </a:r>
            <a:r>
              <a:rPr lang="en-US" altLang="zh-CN" sz="2800">
                <a:solidFill>
                  <a:srgbClr val="000000"/>
                </a:solidFill>
                <a:latin typeface="Times New Roman" panose="02020603050405020304" pitchFamily="18" charset="0"/>
                <a:cs typeface="Times New Roman" panose="02020603050405020304" pitchFamily="18" charset="0"/>
              </a:rPr>
              <a:t>,she stayed with a host family.(</a:t>
            </a:r>
            <a:r>
              <a:rPr lang="zh-CN" altLang="zh-CN" sz="2800">
                <a:solidFill>
                  <a:srgbClr val="000000"/>
                </a:solidFill>
                <a:latin typeface="Times New Roman" panose="02020603050405020304" pitchFamily="18" charset="0"/>
                <a:cs typeface="Times New Roman" panose="02020603050405020304" pitchFamily="18" charset="0"/>
              </a:rPr>
              <a:t>对画线部分提问</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she stay with a host family?</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.Pour the mixture into the pie crust.(</a:t>
            </a:r>
            <a:r>
              <a:rPr lang="zh-CN" altLang="zh-CN" sz="2800">
                <a:solidFill>
                  <a:srgbClr val="000000"/>
                </a:solidFill>
                <a:latin typeface="Times New Roman" panose="02020603050405020304" pitchFamily="18" charset="0"/>
                <a:cs typeface="Times New Roman" panose="02020603050405020304" pitchFamily="18" charset="0"/>
              </a:rPr>
              <a:t>改为否定句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the mixture into the pie crust.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.She made a delicious pie.(</a:t>
            </a:r>
            <a:r>
              <a:rPr lang="zh-CN" altLang="zh-CN" sz="2800">
                <a:solidFill>
                  <a:srgbClr val="000000"/>
                </a:solidFill>
                <a:latin typeface="Times New Roman" panose="02020603050405020304" pitchFamily="18" charset="0"/>
                <a:cs typeface="Times New Roman" panose="02020603050405020304" pitchFamily="18" charset="0"/>
              </a:rPr>
              <a:t>改为感叹句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868112" y="2142095"/>
            <a:ext cx="2666114" cy="609398"/>
          </a:xfrm>
          <a:prstGeom prst="rect">
            <a:avLst/>
          </a:prstGeom>
        </p:spPr>
        <p:txBody>
          <a:bodyPr wrap="none">
            <a:spAutoFit/>
          </a:bodyPr>
          <a:lstStyle/>
          <a:p>
            <a:pPr>
              <a:lnSpc>
                <a:spcPct val="120000"/>
              </a:lnSpc>
            </a:pPr>
            <a:r>
              <a:rPr lang="en-US" altLang="zh-CN" sz="2800" smtClean="0">
                <a:solidFill>
                  <a:srgbClr val="FF0000"/>
                </a:solidFill>
                <a:latin typeface="Times New Roman" panose="02020603050405020304" pitchFamily="18" charset="0"/>
              </a:rPr>
              <a:t>When             </a:t>
            </a:r>
            <a:r>
              <a:rPr lang="en-US" altLang="zh-CN" sz="2800">
                <a:solidFill>
                  <a:srgbClr val="FF0000"/>
                </a:solidFill>
                <a:latin typeface="Times New Roman" panose="02020603050405020304" pitchFamily="18" charset="0"/>
              </a:rPr>
              <a:t>did</a:t>
            </a:r>
            <a:endParaRPr lang="zh-CN" altLang="en-US" sz="2800"/>
          </a:p>
        </p:txBody>
      </p:sp>
      <p:sp>
        <p:nvSpPr>
          <p:cNvPr id="4" name="矩形 3"/>
          <p:cNvSpPr>
            <a:spLocks noChangeAspect="1"/>
          </p:cNvSpPr>
          <p:nvPr/>
        </p:nvSpPr>
        <p:spPr>
          <a:xfrm>
            <a:off x="868112" y="3179785"/>
            <a:ext cx="2662845"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Don’t </a:t>
            </a:r>
            <a:r>
              <a:rPr lang="en-US" altLang="zh-CN" sz="2800" smtClean="0">
                <a:solidFill>
                  <a:srgbClr val="FF0000"/>
                </a:solidFill>
                <a:latin typeface="Times New Roman" panose="02020603050405020304" pitchFamily="18" charset="0"/>
              </a:rPr>
              <a:t>          pour</a:t>
            </a:r>
            <a:endParaRPr lang="zh-CN" altLang="en-US" sz="2800"/>
          </a:p>
        </p:txBody>
      </p:sp>
      <p:sp>
        <p:nvSpPr>
          <p:cNvPr id="5" name="矩形 4"/>
          <p:cNvSpPr>
            <a:spLocks noChangeAspect="1"/>
          </p:cNvSpPr>
          <p:nvPr/>
        </p:nvSpPr>
        <p:spPr>
          <a:xfrm>
            <a:off x="508516" y="4425494"/>
            <a:ext cx="9183924"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What a delicious pie she made!/How delicious a pie she made!</a:t>
            </a:r>
            <a:endParaRPr lang="zh-CN" altLang="en-US" sz="2800"/>
          </a:p>
        </p:txBody>
      </p:sp>
    </p:spTree>
    <p:extLst>
      <p:ext uri="{BB962C8B-B14F-4D97-AF65-F5344CB8AC3E}">
        <p14:creationId xmlns:p14="http://schemas.microsoft.com/office/powerpoint/2010/main" val="1410829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81000" y="209677"/>
            <a:ext cx="11430001" cy="577785"/>
            <a:chOff x="381000" y="209677"/>
            <a:chExt cx="11430001" cy="577785"/>
          </a:xfrm>
        </p:grpSpPr>
        <p:grpSp>
          <p:nvGrpSpPr>
            <p:cNvPr id="21" name="组合 20"/>
            <p:cNvGrpSpPr/>
            <p:nvPr userDrawn="1"/>
          </p:nvGrpSpPr>
          <p:grpSpPr>
            <a:xfrm>
              <a:off x="381000" y="209677"/>
              <a:ext cx="771985" cy="577785"/>
              <a:chOff x="7201355" y="2798675"/>
              <a:chExt cx="771985" cy="577785"/>
            </a:xfrm>
          </p:grpSpPr>
          <p:sp>
            <p:nvSpPr>
              <p:cNvPr id="23" name="平行四边形 22"/>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平行四边形 23"/>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平行四边形 24"/>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平行四边形 25"/>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a:off x="3622979" y="103386"/>
            <a:ext cx="5746402" cy="669887"/>
            <a:chOff x="3606630" y="897473"/>
            <a:chExt cx="4749093" cy="669887"/>
          </a:xfrm>
        </p:grpSpPr>
        <p:pic>
          <p:nvPicPr>
            <p:cNvPr id="28" name="图片 27" descr="阴影"/>
            <p:cNvPicPr>
              <a:picLocks noChangeAspect="1"/>
            </p:cNvPicPr>
            <p:nvPr/>
          </p:nvPicPr>
          <p:blipFill>
            <a:blip r:embed="rId2"/>
            <a:stretch>
              <a:fillRect/>
            </a:stretch>
          </p:blipFill>
          <p:spPr>
            <a:xfrm>
              <a:off x="3606630" y="897473"/>
              <a:ext cx="4749093" cy="669887"/>
            </a:xfrm>
            <a:prstGeom prst="rect">
              <a:avLst/>
            </a:prstGeom>
          </p:spPr>
        </p:pic>
        <p:sp>
          <p:nvSpPr>
            <p:cNvPr id="29" name="文本框 28"/>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能力提升</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1223361"/>
            <a:ext cx="11430000" cy="395313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一、阅读理解</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阅读下面语篇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从每题所给的</a:t>
            </a:r>
            <a:r>
              <a:rPr lang="en-US" altLang="zh-CN" sz="2800">
                <a:solidFill>
                  <a:srgbClr val="000000"/>
                </a:solidFill>
                <a:latin typeface="Times New Roman" panose="02020603050405020304" pitchFamily="18" charset="0"/>
                <a:cs typeface="Times New Roman" panose="02020603050405020304" pitchFamily="18" charset="0"/>
              </a:rPr>
              <a:t>A</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B</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C</a:t>
            </a:r>
            <a:r>
              <a:rPr lang="zh-CN" altLang="zh-CN" sz="2800">
                <a:solidFill>
                  <a:srgbClr val="000000"/>
                </a:solidFill>
                <a:latin typeface="Times New Roman" panose="02020603050405020304" pitchFamily="18" charset="0"/>
                <a:cs typeface="Times New Roman" panose="02020603050405020304" pitchFamily="18" charset="0"/>
              </a:rPr>
              <a:t>三个选项中</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选出最佳选项。</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 few months ago, a woman shared a video of her seven-year-old daughter cooking for her family online.The little girl can cook different dishes and create new dishes with snacks.All her family love her dishes.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In fact, the girl is not an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exception</a:t>
            </a:r>
            <a:r>
              <a:rPr lang="en-US" altLang="zh-CN" sz="2800">
                <a:solidFill>
                  <a:srgbClr val="000000"/>
                </a:solidFill>
                <a:latin typeface="Times New Roman" panose="02020603050405020304" pitchFamily="18" charset="0"/>
                <a:cs typeface="Times New Roman" panose="02020603050405020304" pitchFamily="18" charset="0"/>
              </a:rPr>
              <a:t>.In the past few years, we have seen that more and more kids are learning to cook.Then, should kids learn to cook?</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29085815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新模板</Template>
  <TotalTime>504</TotalTime>
  <Words>688</Words>
  <Application>Microsoft Office PowerPoint</Application>
  <PresentationFormat>宽屏</PresentationFormat>
  <Paragraphs>107</Paragraphs>
  <Slides>16</Slides>
  <Notes>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16</vt:i4>
      </vt:variant>
    </vt:vector>
  </HeadingPairs>
  <TitlesOfParts>
    <vt:vector size="28" baseType="lpstr">
      <vt:lpstr>NEU-BZ-S92</vt:lpstr>
      <vt:lpstr>方正书宋_GBK</vt:lpstr>
      <vt:lpstr>黑体</vt:lpstr>
      <vt:lpstr>华文隶书</vt:lpstr>
      <vt:lpstr>隶书</vt:lpstr>
      <vt:lpstr>宋体</vt:lpstr>
      <vt:lpstr>微软雅黑</vt:lpstr>
      <vt:lpstr>Arial</vt:lpstr>
      <vt:lpstr>Calibri</vt:lpstr>
      <vt:lpstr>Times New Roman</vt:lpstr>
      <vt:lpstr>Office 主题</vt:lpstr>
      <vt:lpstr>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Windows User</cp:lastModifiedBy>
  <cp:revision>71</cp:revision>
  <dcterms:created xsi:type="dcterms:W3CDTF">2021-07-19T03:09:34Z</dcterms:created>
  <dcterms:modified xsi:type="dcterms:W3CDTF">2025-09-15T06:26:52Z</dcterms:modified>
</cp:coreProperties>
</file>